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9"/>
  </p:handoutMasterIdLst>
  <p:sldIdLst>
    <p:sldId id="256" r:id="rId2"/>
    <p:sldId id="257" r:id="rId3"/>
    <p:sldId id="266" r:id="rId4"/>
    <p:sldId id="267" r:id="rId5"/>
    <p:sldId id="265" r:id="rId6"/>
    <p:sldId id="268" r:id="rId7"/>
    <p:sldId id="269" r:id="rId8"/>
    <p:sldId id="258" r:id="rId9"/>
    <p:sldId id="259" r:id="rId10"/>
    <p:sldId id="262" r:id="rId11"/>
    <p:sldId id="260" r:id="rId12"/>
    <p:sldId id="261" r:id="rId13"/>
    <p:sldId id="263" r:id="rId14"/>
    <p:sldId id="264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3399"/>
    <a:srgbClr val="FF0008"/>
    <a:srgbClr val="8A3CC4"/>
    <a:srgbClr val="0B022C"/>
    <a:srgbClr val="080121"/>
    <a:srgbClr val="060119"/>
    <a:srgbClr val="10033F"/>
    <a:srgbClr val="06083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7686B-DD0A-4DA9-AA4D-009C69C0B15A}" v="796" dt="2019-08-05T16:31:16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60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7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E39338-0418-413C-AAAA-8751B3D0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A7A03-7930-4EEC-816B-3E57FB999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BC1B8-B02B-41BD-8029-BCE524C0E78A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C5B4C-D31A-4BEE-B75E-5399E54937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DF705-30DA-47B7-8EB7-7F5C558162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B5333-8F6D-417D-936A-E2F042083F2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2959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FD958BD-4B51-452E-A0AF-479C2C951604}"/>
              </a:ext>
            </a:extLst>
          </p:cNvPr>
          <p:cNvGrpSpPr/>
          <p:nvPr userDrawn="1"/>
        </p:nvGrpSpPr>
        <p:grpSpPr>
          <a:xfrm>
            <a:off x="0" y="-139959"/>
            <a:ext cx="12192001" cy="6997959"/>
            <a:chOff x="0" y="-139959"/>
            <a:chExt cx="12192001" cy="69979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D0FC708-C9A8-4C11-8E78-34CD887FD75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" t="-220" r="2258" b="15592"/>
            <a:stretch/>
          </p:blipFill>
          <p:spPr>
            <a:xfrm>
              <a:off x="0" y="-139959"/>
              <a:ext cx="12191999" cy="6997959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CBA5C-3992-49D5-B56F-69EBD2F24EBE}"/>
                </a:ext>
              </a:extLst>
            </p:cNvPr>
            <p:cNvSpPr/>
            <p:nvPr userDrawn="1"/>
          </p:nvSpPr>
          <p:spPr>
            <a:xfrm>
              <a:off x="1" y="0"/>
              <a:ext cx="12192000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B022C">
                    <a:alpha val="59000"/>
                  </a:srgbClr>
                </a:gs>
                <a:gs pos="76000">
                  <a:srgbClr val="0B022C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622300" dist="50800" dir="2700000" algn="tl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8C49F9-5973-4CBB-9772-EA0D12077823}"/>
              </a:ext>
            </a:extLst>
          </p:cNvPr>
          <p:cNvSpPr/>
          <p:nvPr userDrawn="1"/>
        </p:nvSpPr>
        <p:spPr>
          <a:xfrm>
            <a:off x="3713583" y="1026367"/>
            <a:ext cx="4767943" cy="4870580"/>
          </a:xfrm>
          <a:prstGeom prst="roundRect">
            <a:avLst>
              <a:gd name="adj" fmla="val 2186"/>
            </a:avLst>
          </a:prstGeom>
          <a:gradFill flip="none" rotWithShape="1">
            <a:gsLst>
              <a:gs pos="0">
                <a:srgbClr val="CC00CC"/>
              </a:gs>
              <a:gs pos="100000">
                <a:srgbClr val="FF0000"/>
              </a:gs>
            </a:gsLst>
            <a:lin ang="8100000" scaled="1"/>
            <a:tileRect/>
          </a:gradFill>
          <a:ln>
            <a:noFill/>
          </a:ln>
          <a:effectLst>
            <a:outerShdw blurRad="622300" dist="508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89313-2D03-4288-80DA-2D5211BD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884A7-B8C7-43D9-A517-E2B08432C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AFA12-D798-4BDC-A4E2-BBED55F5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9ADDB-DA31-4E87-9D5B-B428F3D5D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2952" y="1396771"/>
            <a:ext cx="4466095" cy="2335474"/>
          </a:xfrm>
          <a:noFill/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64260B9-4A20-4F32-BD1E-8726F9CECE85}"/>
              </a:ext>
            </a:extLst>
          </p:cNvPr>
          <p:cNvSpPr txBox="1">
            <a:spLocks/>
          </p:cNvSpPr>
          <p:nvPr userDrawn="1"/>
        </p:nvSpPr>
        <p:spPr>
          <a:xfrm>
            <a:off x="3862950" y="4357395"/>
            <a:ext cx="4466095" cy="132776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Avenir" pitchFamily="50" charset="0"/>
                <a:ea typeface="+mj-ea"/>
                <a:cs typeface="+mj-cs"/>
              </a:defRPr>
            </a:lvl1pPr>
          </a:lstStyle>
          <a:p>
            <a:endParaRPr lang="en-PH" sz="3600" b="0" dirty="0"/>
          </a:p>
        </p:txBody>
      </p:sp>
    </p:spTree>
    <p:extLst>
      <p:ext uri="{BB962C8B-B14F-4D97-AF65-F5344CB8AC3E}">
        <p14:creationId xmlns:p14="http://schemas.microsoft.com/office/powerpoint/2010/main" val="3026521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7098D-A3B8-404D-B787-15331D41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BA4ED1-BB39-4EF5-B0AD-CC5EEBEFE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986F9-8EAB-4521-A95B-2E6140ADB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ADEB1-BAB5-4313-9852-7D986CDD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A8D71-F629-405D-B420-070C342F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2E424-9A39-45AC-A3A2-4C7C2B82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993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A6FB-00BB-4184-9CE9-C2F01EAE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99126-A133-482F-91E5-46B6A113B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8D91E-94F4-49ED-BF4A-DB37BCBC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AB851-0915-48B4-8382-0F98C2B6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EAE0-EF90-4EDF-A6FF-9173C05F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5829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67EF27-44A8-48C1-81BF-D258CAABD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6A122-0756-43C0-A7C4-32BC7E390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52AC0-B1BA-4204-9069-6D76FECE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CD806-52C0-44CA-B308-2DB0A376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7454A-9CA5-4E01-A401-05E27176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84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142EA72-0BB5-4C67-B359-3D0C3C0E864B}"/>
              </a:ext>
            </a:extLst>
          </p:cNvPr>
          <p:cNvGrpSpPr/>
          <p:nvPr userDrawn="1"/>
        </p:nvGrpSpPr>
        <p:grpSpPr>
          <a:xfrm>
            <a:off x="0" y="-139959"/>
            <a:ext cx="12192001" cy="6997959"/>
            <a:chOff x="0" y="-139959"/>
            <a:chExt cx="12192001" cy="69979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4CF587-5B1F-4F93-A594-6ED94CDD33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" t="-220" r="2258" b="15592"/>
            <a:stretch/>
          </p:blipFill>
          <p:spPr>
            <a:xfrm>
              <a:off x="0" y="-139959"/>
              <a:ext cx="12191999" cy="6997959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41679DD-F159-4660-AC56-B7CF42A8019B}"/>
                </a:ext>
              </a:extLst>
            </p:cNvPr>
            <p:cNvSpPr/>
            <p:nvPr userDrawn="1"/>
          </p:nvSpPr>
          <p:spPr>
            <a:xfrm>
              <a:off x="1" y="0"/>
              <a:ext cx="12192000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B022C">
                    <a:alpha val="59000"/>
                  </a:srgbClr>
                </a:gs>
                <a:gs pos="76000">
                  <a:srgbClr val="0B022C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622300" dist="50800" dir="2700000" algn="tl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B0D1FC-A253-421B-8A47-CC74D9976910}"/>
              </a:ext>
            </a:extLst>
          </p:cNvPr>
          <p:cNvSpPr/>
          <p:nvPr userDrawn="1"/>
        </p:nvSpPr>
        <p:spPr>
          <a:xfrm>
            <a:off x="1062134" y="1492897"/>
            <a:ext cx="3920413" cy="3872205"/>
          </a:xfrm>
          <a:prstGeom prst="roundRect">
            <a:avLst>
              <a:gd name="adj" fmla="val 2186"/>
            </a:avLst>
          </a:prstGeom>
          <a:gradFill flip="none" rotWithShape="1">
            <a:gsLst>
              <a:gs pos="0">
                <a:srgbClr val="CC00CC"/>
              </a:gs>
              <a:gs pos="100000">
                <a:srgbClr val="FF0000"/>
              </a:gs>
            </a:gsLst>
            <a:lin ang="8100000" scaled="1"/>
            <a:tileRect/>
          </a:gradFill>
          <a:ln>
            <a:noFill/>
          </a:ln>
          <a:effectLst>
            <a:outerShdw blurRad="622300" dist="508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9A6FF-A247-4242-9066-0BD6EF7A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089" y="1703451"/>
            <a:ext cx="3612502" cy="3451095"/>
          </a:xfrm>
        </p:spPr>
        <p:txBody>
          <a:bodyPr anchor="t"/>
          <a:lstStyle>
            <a:lvl1pPr algn="r">
              <a:defRPr b="1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0E08D-F968-4FDE-A174-06430447E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423" y="867080"/>
            <a:ext cx="6027577" cy="5123835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Avenir" pitchFamily="50" charset="0"/>
              </a:defRPr>
            </a:lvl1pPr>
            <a:lvl2pPr marL="457200" indent="0" algn="l">
              <a:buNone/>
              <a:defRPr sz="3200">
                <a:solidFill>
                  <a:schemeClr val="bg1"/>
                </a:solidFill>
                <a:latin typeface="Avenir" pitchFamily="50" charset="0"/>
              </a:defRPr>
            </a:lvl2pPr>
            <a:lvl3pPr marL="914400" indent="0" algn="l">
              <a:buNone/>
              <a:defRPr sz="2800">
                <a:solidFill>
                  <a:schemeClr val="bg1"/>
                </a:solidFill>
                <a:latin typeface="Avenir" pitchFamily="50" charset="0"/>
              </a:defRPr>
            </a:lvl3pPr>
            <a:lvl4pPr marL="1371600" indent="0" algn="l">
              <a:buNone/>
              <a:defRPr sz="2400">
                <a:solidFill>
                  <a:schemeClr val="bg1"/>
                </a:solidFill>
                <a:latin typeface="Avenir" pitchFamily="50" charset="0"/>
              </a:defRPr>
            </a:lvl4pPr>
            <a:lvl5pPr marL="1828800" indent="0" algn="l">
              <a:buNone/>
              <a:defRPr sz="2400">
                <a:solidFill>
                  <a:schemeClr val="bg1"/>
                </a:solidFill>
                <a:latin typeface="Avenir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BCF4-B531-4A93-A00B-A6239AD4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67967-3948-4B8C-A02B-0021E498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ED55-0560-48F3-BB5C-327541E1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97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8CD6D67-42A5-4A61-863F-DFD6A9B1B789}"/>
              </a:ext>
            </a:extLst>
          </p:cNvPr>
          <p:cNvGrpSpPr/>
          <p:nvPr userDrawn="1"/>
        </p:nvGrpSpPr>
        <p:grpSpPr>
          <a:xfrm>
            <a:off x="0" y="-139959"/>
            <a:ext cx="12192001" cy="6997959"/>
            <a:chOff x="0" y="-139959"/>
            <a:chExt cx="12192001" cy="699795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E7A152-EE61-4D1D-8373-250F17A3C1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" t="-220" r="2258" b="15592"/>
            <a:stretch/>
          </p:blipFill>
          <p:spPr>
            <a:xfrm>
              <a:off x="0" y="-139959"/>
              <a:ext cx="12191999" cy="699795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AD91A3-2054-4E62-B93E-C2EAF7F5F5AB}"/>
                </a:ext>
              </a:extLst>
            </p:cNvPr>
            <p:cNvSpPr/>
            <p:nvPr userDrawn="1"/>
          </p:nvSpPr>
          <p:spPr>
            <a:xfrm>
              <a:off x="1" y="0"/>
              <a:ext cx="12192000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B022C">
                    <a:alpha val="59000"/>
                  </a:srgbClr>
                </a:gs>
                <a:gs pos="76000">
                  <a:srgbClr val="0B022C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622300" dist="50800" dir="2700000" algn="tl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F9A6FF-A247-4242-9066-0BD6EF7A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07" y="663705"/>
            <a:ext cx="10574693" cy="1221080"/>
          </a:xfrm>
        </p:spPr>
        <p:txBody>
          <a:bodyPr anchor="t"/>
          <a:lstStyle>
            <a:lvl1pPr>
              <a:defRPr b="1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0E08D-F968-4FDE-A174-06430447E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53" y="2057838"/>
            <a:ext cx="10574693" cy="4125459"/>
          </a:xfrm>
        </p:spPr>
        <p:txBody>
          <a:bodyPr anchor="b"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Avenir" pitchFamily="50" charset="0"/>
              </a:defRPr>
            </a:lvl1pPr>
            <a:lvl2pPr marL="457200" indent="0" algn="l">
              <a:buNone/>
              <a:defRPr sz="3200">
                <a:solidFill>
                  <a:schemeClr val="bg1"/>
                </a:solidFill>
                <a:latin typeface="Avenir" pitchFamily="50" charset="0"/>
              </a:defRPr>
            </a:lvl2pPr>
            <a:lvl3pPr marL="914400" indent="0" algn="l">
              <a:buNone/>
              <a:defRPr sz="2800">
                <a:solidFill>
                  <a:schemeClr val="bg1"/>
                </a:solidFill>
                <a:latin typeface="Avenir" pitchFamily="50" charset="0"/>
              </a:defRPr>
            </a:lvl3pPr>
            <a:lvl4pPr marL="1371600" indent="0" algn="l">
              <a:buNone/>
              <a:defRPr sz="2400">
                <a:solidFill>
                  <a:schemeClr val="bg1"/>
                </a:solidFill>
                <a:latin typeface="Avenir" pitchFamily="50" charset="0"/>
              </a:defRPr>
            </a:lvl4pPr>
            <a:lvl5pPr marL="1828800" indent="0" algn="l">
              <a:buNone/>
              <a:defRPr sz="2400">
                <a:solidFill>
                  <a:schemeClr val="bg1"/>
                </a:solidFill>
                <a:latin typeface="Avenir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BCF4-B531-4A93-A00B-A6239AD46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67967-3948-4B8C-A02B-0021E498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ED55-0560-48F3-BB5C-327541E1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14C7A3-D255-4C28-B2E1-2D84C28EA78D}"/>
              </a:ext>
            </a:extLst>
          </p:cNvPr>
          <p:cNvCxnSpPr>
            <a:cxnSpLocks/>
          </p:cNvCxnSpPr>
          <p:nvPr userDrawn="1"/>
        </p:nvCxnSpPr>
        <p:spPr>
          <a:xfrm>
            <a:off x="576942" y="1371600"/>
            <a:ext cx="10851502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FF3399"/>
                </a:gs>
                <a:gs pos="100000">
                  <a:srgbClr val="CC00CC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01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DA4D72-C7C4-4DA2-84BC-6AF27069AAA7}"/>
              </a:ext>
            </a:extLst>
          </p:cNvPr>
          <p:cNvGrpSpPr/>
          <p:nvPr userDrawn="1"/>
        </p:nvGrpSpPr>
        <p:grpSpPr>
          <a:xfrm>
            <a:off x="0" y="-139959"/>
            <a:ext cx="12192001" cy="6997959"/>
            <a:chOff x="0" y="-139959"/>
            <a:chExt cx="12192001" cy="69979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B70A50-A4D4-42D7-A019-E62B1C7091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" t="-220" r="2258" b="15592"/>
            <a:stretch/>
          </p:blipFill>
          <p:spPr>
            <a:xfrm>
              <a:off x="0" y="-139959"/>
              <a:ext cx="12191999" cy="6997959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95FF901-E9F6-4EC8-A290-B76A2B3F4B18}"/>
                </a:ext>
              </a:extLst>
            </p:cNvPr>
            <p:cNvSpPr/>
            <p:nvPr userDrawn="1"/>
          </p:nvSpPr>
          <p:spPr>
            <a:xfrm>
              <a:off x="1" y="0"/>
              <a:ext cx="12192000" cy="6858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B022C">
                    <a:alpha val="59000"/>
                  </a:srgbClr>
                </a:gs>
                <a:gs pos="76000">
                  <a:srgbClr val="0B022C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622300" dist="50800" dir="2700000" algn="tl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FAA1EC-C6AB-4C20-BC39-93B5B2BD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066" y="865973"/>
            <a:ext cx="5945868" cy="5126053"/>
          </a:xfrm>
        </p:spPr>
        <p:txBody>
          <a:bodyPr anchor="ctr"/>
          <a:lstStyle>
            <a:lvl1pPr algn="ctr">
              <a:defRPr sz="6000" b="1" i="1">
                <a:solidFill>
                  <a:schemeClr val="bg1"/>
                </a:solidFill>
                <a:latin typeface="Avenir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90E7D-2615-4B4E-9F0D-F55880C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C3FAB-3F02-4DCA-90AA-584BDE1F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8EB98-C034-4E3D-9DB1-017739ECB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882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559F-674E-4600-8BFF-B4AD9C1F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EBED3-7A05-464D-B7D3-7071B65E3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E6AAE-E504-4FE9-BD1B-618FE20B8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F61E1-F463-4E97-B28D-D13B5F6E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C8F10-59C6-45EC-9971-5280FFDA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C8884-2853-4C1C-88CD-4A0CC5E1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4989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42AF4-48C6-4342-965C-5CA0344D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9947E-A0B2-4E92-BFA1-08598EF9A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E4B82-7922-4720-88F8-4F9F7A189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FC57E-028F-4910-ABC1-6E9DBA508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26C18-3D91-4AC2-95F4-187DEAE06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121F01-D65F-406B-AB0B-21277EE44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DB261-A010-4D08-AA3C-0BCF449E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0CFBA-DE6E-4E7B-8E5A-DBA8AB52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726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2D9C-ED6C-41F0-9A6E-FDBB5FE3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42036-7629-4B44-A8C6-13DEBB89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EF403-3EB6-4645-863B-8D8B49C3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F7AEC-CB07-4F5B-ABFE-118A1304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9661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C85861-0C72-4408-94D0-B385A669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83BE2-E957-430D-B2AF-3CE4FE06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B9D19-3AA8-44C8-A1F5-62450869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567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F4A5-0A0B-46CD-9580-41B22FC4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473B-C428-40E6-844A-3413CA1F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55A30-624B-495F-A590-F3B77E070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A0109-4A0D-45BB-AEDB-CA99DB41C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EF2E7-A681-43E3-A16C-A6EDFA9A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C180C-F557-45EC-9DCE-1194501A3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239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A63BC-B7DE-44EB-AF52-59BC52E4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FA05D-E9B7-4F6F-996D-5A8D769C5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469E0-BBAC-4CA8-941E-B21B64817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D5676-FC14-426D-9F84-51FD2490C2C1}" type="datetimeFigureOut">
              <a:rPr lang="en-PH" smtClean="0"/>
              <a:t>17/08/2023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382EC-C3E1-45E0-89D9-134F76C7E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EA3E7-566D-4630-BE6D-736993C71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D3888-5235-4943-B858-5EE42832153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806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4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" TargetMode="External"/><Relationship Id="rId2" Type="http://schemas.openxmlformats.org/officeDocument/2006/relationships/hyperlink" Target="https://www.lexico.com/en/definition/paradigm%20Accessed%20August%2028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https://malinchristersson.tumblr.com/post/136782569818/the-difference-between-an-easy-model-and-a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url.at/krDGZ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:MovGP0" TargetMode="External"/><Relationship Id="rId2" Type="http://schemas.openxmlformats.org/officeDocument/2006/relationships/hyperlink" Target="https://www.snhu.edu/about-us/newsroom/2018/06/what-is-computer-programm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xico.com/en/definition/paradigm%20Accessed%20August%20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alinchristersson.tumblr.com/post/136782569818/the-difference-between-an-easy-model-and-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nhu.edu/about-us/newsroom/2018/06/what-is-computer-programm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https://commons.wikimedia.org/wiki/User:MovGP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2261-C43C-4B2A-BB17-668CF3497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2952" y="1396770"/>
            <a:ext cx="4466095" cy="4210927"/>
          </a:xfrm>
        </p:spPr>
        <p:txBody>
          <a:bodyPr anchor="ctr">
            <a:normAutofit/>
          </a:bodyPr>
          <a:lstStyle/>
          <a:p>
            <a:r>
              <a:rPr lang="en-PH" sz="7200" b="1" dirty="0">
                <a:latin typeface="Bebas Neue" panose="020B0606020202050201" pitchFamily="34" charset="0"/>
              </a:rPr>
              <a:t>Programming </a:t>
            </a:r>
            <a:br>
              <a:rPr lang="en-PH" sz="7200" b="1" dirty="0">
                <a:latin typeface="Bebas Neue" panose="020B0606020202050201" pitchFamily="34" charset="0"/>
              </a:rPr>
            </a:br>
            <a:r>
              <a:rPr lang="en-PH" sz="7200" b="1" dirty="0">
                <a:latin typeface="Bebas Neue" panose="020B0606020202050201" pitchFamily="34" charset="0"/>
              </a:rPr>
              <a:t>Paradigms</a:t>
            </a:r>
            <a:br>
              <a:rPr lang="en-PH" b="1" dirty="0">
                <a:latin typeface="Bebas Neue" panose="020B0606020202050201" pitchFamily="34" charset="0"/>
              </a:rPr>
            </a:br>
            <a:br>
              <a:rPr lang="en-PH" b="1" dirty="0">
                <a:latin typeface="Bebas Neue" panose="020B0606020202050201" pitchFamily="34" charset="0"/>
              </a:rPr>
            </a:br>
            <a:br>
              <a:rPr lang="en-PH" b="1" dirty="0">
                <a:latin typeface="Bebas Neue" panose="020B0606020202050201" pitchFamily="34" charset="0"/>
              </a:rPr>
            </a:br>
            <a:r>
              <a:rPr lang="en-PH" b="0" dirty="0">
                <a:latin typeface="Bebas Neue" panose="020B0606020202050201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4924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016D48-0765-4411-9AF1-CEC5226F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latin typeface="Bebas Neue" panose="020B0606020202050201" pitchFamily="34" charset="0"/>
              </a:rPr>
              <a:t>Four main paradigms</a:t>
            </a:r>
          </a:p>
        </p:txBody>
      </p:sp>
      <p:pic>
        <p:nvPicPr>
          <p:cNvPr id="7" name="Content Placeholder 6" descr="A smaller paradigm family&#10;">
            <a:extLst>
              <a:ext uri="{FF2B5EF4-FFF2-40B4-BE49-F238E27FC236}">
                <a16:creationId xmlns:a16="http://schemas.microsoft.com/office/drawing/2014/main" id="{3C53271C-47D4-49A1-93ED-607CDC6EA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8" y="2229861"/>
            <a:ext cx="10575925" cy="3780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306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5719DC-446A-490F-B9E9-A5627276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>
                <a:latin typeface="Bebas Neue" panose="020B0606020202050201" pitchFamily="34" charset="0"/>
              </a:rPr>
              <a:t>Multi-paradigm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39BB-1052-4A84-B4AC-B65752348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4000" dirty="0">
                <a:latin typeface="Quicksand Light SemiBold" pitchFamily="2" charset="0"/>
              </a:rPr>
              <a:t>As programming languages age and grow, more features are added and these features may be borrowed from other paradigms. </a:t>
            </a:r>
          </a:p>
        </p:txBody>
      </p:sp>
    </p:spTree>
    <p:extLst>
      <p:ext uri="{BB962C8B-B14F-4D97-AF65-F5344CB8AC3E}">
        <p14:creationId xmlns:p14="http://schemas.microsoft.com/office/powerpoint/2010/main" val="121724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5416-9713-4D58-8455-AB3A8E2E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>
                <a:latin typeface="Bebas Neue" panose="020B0606020202050201" pitchFamily="34" charset="0"/>
              </a:rPr>
              <a:t>Multi-paradigm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2186A-F6FA-44D3-BE66-251428AEE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4000" dirty="0">
                <a:latin typeface="Quicksand Light SemiBold" pitchFamily="2" charset="0"/>
              </a:rPr>
              <a:t>This is the reason why established and mainstream programming languages like Java, C++, or Python tend to be multi-paradigm. </a:t>
            </a:r>
          </a:p>
        </p:txBody>
      </p:sp>
    </p:spTree>
    <p:extLst>
      <p:ext uri="{BB962C8B-B14F-4D97-AF65-F5344CB8AC3E}">
        <p14:creationId xmlns:p14="http://schemas.microsoft.com/office/powerpoint/2010/main" val="237633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5416-9713-4D58-8455-AB3A8E2E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>
                <a:latin typeface="Bebas Neue" panose="020B0606020202050201" pitchFamily="34" charset="0"/>
              </a:rPr>
              <a:t>Multi-paradigm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2186A-F6FA-44D3-BE66-251428AEE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Quicksand Light SemiBold" pitchFamily="2" charset="0"/>
              </a:rPr>
              <a:t>The </a:t>
            </a:r>
            <a:r>
              <a:rPr lang="en-US" i="1" dirty="0">
                <a:latin typeface="Quicksand Light SemiBold" pitchFamily="2" charset="0"/>
              </a:rPr>
              <a:t>”multi-</a:t>
            </a:r>
            <a:r>
              <a:rPr lang="en-US" i="1" dirty="0" err="1">
                <a:latin typeface="Quicksand Light SemiBold" pitchFamily="2" charset="0"/>
              </a:rPr>
              <a:t>paradigmness</a:t>
            </a:r>
            <a:r>
              <a:rPr lang="en-US" i="1" dirty="0">
                <a:latin typeface="Quicksand Light SemiBold" pitchFamily="2" charset="0"/>
              </a:rPr>
              <a:t>”</a:t>
            </a:r>
            <a:r>
              <a:rPr lang="en-US" dirty="0">
                <a:latin typeface="Quicksand Light SemiBold" pitchFamily="2" charset="0"/>
              </a:rPr>
              <a:t> of programming languages tend to be the reason why some programming language designers have abandoned the notion of building based on a strict paradigm.</a:t>
            </a:r>
            <a:endParaRPr lang="en-PH" sz="4000" dirty="0">
              <a:latin typeface="Quicksand Ligh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470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5416-9713-4D58-8455-AB3A8E2E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>
                <a:latin typeface="Bebas Neue" panose="020B0606020202050201" pitchFamily="34" charset="0"/>
              </a:rPr>
              <a:t>Multi-paradigm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2186A-F6FA-44D3-BE66-251428AEE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Quicksand Light SemiBold" pitchFamily="2" charset="0"/>
              </a:rPr>
              <a:t>Instead a language designer would choose specific </a:t>
            </a:r>
            <a:r>
              <a:rPr lang="en-US" b="1" dirty="0">
                <a:latin typeface="Quicksand Light SemiBold" pitchFamily="2" charset="0"/>
              </a:rPr>
              <a:t>features</a:t>
            </a:r>
            <a:r>
              <a:rPr lang="en-US" dirty="0">
                <a:latin typeface="Quicksand Light SemiBold" pitchFamily="2" charset="0"/>
              </a:rPr>
              <a:t> that they want to be supported on their programming language and implement it.</a:t>
            </a:r>
            <a:endParaRPr lang="en-PH" dirty="0">
              <a:latin typeface="Quicksand Ligh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427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33CA-BC4A-4E85-8399-7F51A285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latin typeface="Bebas Neue" panose="020B0606020202050201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383E-2FB6-421E-8B24-C94E3FB1B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</a:rPr>
              <a:t>In Lexico.com, Available at </a:t>
            </a:r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  <a:hlinkClick r:id="rId2"/>
              </a:rPr>
              <a:t>https://www.lexico.com/en/definition/paradigm </a:t>
            </a:r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</a:rPr>
              <a:t>Accessed August 28, 2020</a:t>
            </a:r>
          </a:p>
          <a:p>
            <a:endParaRPr lang="en-PH" sz="2400" dirty="0">
              <a:latin typeface="Quicksand Light SemiBold" pitchFamily="2" charset="0"/>
            </a:endParaRPr>
          </a:p>
          <a:p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</a:rPr>
              <a:t>Helio</a:t>
            </a:r>
            <a:r>
              <a:rPr lang="en-PH" sz="2400" dirty="0">
                <a:latin typeface="Quicksand Light SemiBold" pitchFamily="2" charset="0"/>
              </a:rPr>
              <a:t>c</a:t>
            </a:r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</a:rPr>
              <a:t>entrism and </a:t>
            </a:r>
            <a:r>
              <a:rPr lang="en-PH" sz="2400" dirty="0" err="1">
                <a:solidFill>
                  <a:schemeClr val="bg1"/>
                </a:solidFill>
                <a:latin typeface="Quicksand Light SemiBold" pitchFamily="2" charset="0"/>
              </a:rPr>
              <a:t>Geocentrism</a:t>
            </a:r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</a:rPr>
              <a:t> by </a:t>
            </a:r>
            <a:r>
              <a:rPr lang="en-PH" sz="2400" dirty="0" err="1">
                <a:solidFill>
                  <a:schemeClr val="bg1"/>
                </a:solidFill>
                <a:latin typeface="Quicksand Light SemiBold" pitchFamily="2" charset="0"/>
              </a:rPr>
              <a:t>Malin</a:t>
            </a:r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</a:rPr>
              <a:t> </a:t>
            </a:r>
            <a:r>
              <a:rPr lang="en-PH" sz="2400" dirty="0" err="1">
                <a:solidFill>
                  <a:schemeClr val="bg1"/>
                </a:solidFill>
                <a:latin typeface="Quicksand Light SemiBold" pitchFamily="2" charset="0"/>
              </a:rPr>
              <a:t>Christersson</a:t>
            </a:r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</a:rPr>
              <a:t> </a:t>
            </a:r>
          </a:p>
          <a:p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  <a:hlinkClick r:id="rId3"/>
              </a:rPr>
              <a:t>CC BY-NC-SA</a:t>
            </a:r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</a:rPr>
              <a:t> </a:t>
            </a:r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  <a:hlinkClick r:id="rId4"/>
              </a:rPr>
              <a:t>https://malinchristersson.tumblr.com/post/136782569818/the-difference-between-an-easy-model-and-a</a:t>
            </a:r>
            <a:r>
              <a:rPr lang="en-PH" sz="2400" dirty="0">
                <a:solidFill>
                  <a:schemeClr val="bg1"/>
                </a:solidFill>
                <a:latin typeface="Quicksand Light SemiBold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7DEC9-A850-4F3E-8B2C-180FA1443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870" y="4703762"/>
            <a:ext cx="1435100" cy="5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9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A7B8-6B71-F671-0E70-E7BEB266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290F-7273-55BA-A70E-268730159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https://shorturl.at/krDGZ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6848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33CA-BC4A-4E85-8399-7F51A285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latin typeface="Bebas Neue" panose="020B0606020202050201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383E-2FB6-421E-8B24-C94E3FB1B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Quicksand Light SemiBold" pitchFamily="2" charset="0"/>
              </a:rPr>
              <a:t>What is Computer Programming and How to Become a Computer Programmer, SNHU from </a:t>
            </a:r>
            <a:r>
              <a:rPr lang="en-US" sz="2400" dirty="0">
                <a:solidFill>
                  <a:schemeClr val="bg1"/>
                </a:solidFill>
                <a:latin typeface="Quicksand Light SemiBold" pitchFamily="2" charset="0"/>
                <a:hlinkClick r:id="rId2"/>
              </a:rPr>
              <a:t>https://www.snhu.edu/about-us/newsroom/2018/06/what-is-computer-programming</a:t>
            </a:r>
            <a:r>
              <a:rPr lang="en-US" sz="2400" dirty="0">
                <a:solidFill>
                  <a:schemeClr val="bg1"/>
                </a:solidFill>
                <a:latin typeface="Quicksand Light SemiBold" pitchFamily="2" charset="0"/>
              </a:rPr>
              <a:t> [Accessed August 28, 2020]</a:t>
            </a:r>
            <a:endParaRPr lang="en-PH" sz="2400" dirty="0">
              <a:latin typeface="Quicksand Light SemiBold" pitchFamily="2" charset="0"/>
            </a:endParaRPr>
          </a:p>
          <a:p>
            <a:endParaRPr lang="en-US" sz="2400" dirty="0">
              <a:solidFill>
                <a:schemeClr val="bg1"/>
              </a:solidFill>
              <a:latin typeface="Quicksand Light SemiBold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Quicksand Light SemiBold" pitchFamily="2" charset="0"/>
              </a:rPr>
              <a:t>Programming Paradigms according to </a:t>
            </a:r>
            <a:r>
              <a:rPr lang="en-US" sz="2400" dirty="0" err="1">
                <a:solidFill>
                  <a:schemeClr val="bg1"/>
                </a:solidFill>
                <a:latin typeface="Quicksand Light SemiBold" pitchFamily="2" charset="0"/>
              </a:rPr>
              <a:t>VanRoy</a:t>
            </a:r>
            <a:r>
              <a:rPr lang="en-US" sz="2400" dirty="0">
                <a:latin typeface="Quicksand Light SemiBold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Quicksand Light SemiBold" pitchFamily="2" charset="0"/>
              </a:rPr>
              <a:t>by </a:t>
            </a:r>
            <a:r>
              <a:rPr lang="en-US" sz="2400" dirty="0">
                <a:solidFill>
                  <a:schemeClr val="bg1"/>
                </a:solidFill>
                <a:latin typeface="Quicksand Light SemiBold" pitchFamily="2" charset="0"/>
                <a:hlinkClick r:id="rId3"/>
              </a:rPr>
              <a:t>MovGP0</a:t>
            </a:r>
            <a:r>
              <a:rPr lang="en-US" sz="2400" dirty="0">
                <a:solidFill>
                  <a:schemeClr val="bg1"/>
                </a:solidFill>
                <a:latin typeface="Quicksand Light SemiBold" pitchFamily="2" charset="0"/>
              </a:rPr>
              <a:t>  used under </a:t>
            </a:r>
            <a:r>
              <a:rPr lang="en-US" sz="2400" dirty="0">
                <a:solidFill>
                  <a:schemeClr val="bg1"/>
                </a:solidFill>
                <a:latin typeface="Quicksand Light SemiBold" pitchFamily="2" charset="0"/>
                <a:hlinkClick r:id="rId4"/>
              </a:rPr>
              <a:t>CC BY-SA</a:t>
            </a:r>
            <a:r>
              <a:rPr lang="en-US" sz="2400" dirty="0">
                <a:solidFill>
                  <a:schemeClr val="bg1"/>
                </a:solidFill>
                <a:latin typeface="Quicksand Light SemiBold" pitchFamily="2" charset="0"/>
              </a:rPr>
              <a:t> </a:t>
            </a:r>
            <a:endParaRPr lang="en-PH" sz="2400" dirty="0">
              <a:solidFill>
                <a:schemeClr val="bg1"/>
              </a:solidFill>
              <a:latin typeface="Quicksand Light SemiBol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B4493-B1EB-43DE-9CEA-2ED2B36C2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31" y="5759939"/>
            <a:ext cx="993230" cy="3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BE63-EF56-4621-B1F6-8525010D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latin typeface="Quicksand Light SemiBold" pitchFamily="2" charset="0"/>
              </a:rPr>
              <a:t>paradigm</a:t>
            </a:r>
          </a:p>
        </p:txBody>
      </p:sp>
    </p:spTree>
    <p:extLst>
      <p:ext uri="{BB962C8B-B14F-4D97-AF65-F5344CB8AC3E}">
        <p14:creationId xmlns:p14="http://schemas.microsoft.com/office/powerpoint/2010/main" val="335390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EE61-E390-4080-8C47-9708C80C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PH" sz="4800" dirty="0">
                <a:latin typeface="Bebas Neue" panose="020B0606020202050201" pitchFamily="34" charset="0"/>
              </a:rPr>
              <a:t>Paradigms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E76BD-F61B-49C1-AAD7-8562102B4F56}"/>
              </a:ext>
            </a:extLst>
          </p:cNvPr>
          <p:cNvSpPr txBox="1"/>
          <p:nvPr/>
        </p:nvSpPr>
        <p:spPr>
          <a:xfrm>
            <a:off x="4626709" y="6297329"/>
            <a:ext cx="6858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00" i="1" dirty="0">
                <a:solidFill>
                  <a:schemeClr val="bg1"/>
                </a:solidFill>
                <a:latin typeface="Valkyrie T3" pitchFamily="50" charset="0"/>
              </a:rPr>
              <a:t>In Lexico.com, Available at </a:t>
            </a:r>
            <a:r>
              <a:rPr lang="en-PH" sz="1100" i="1" dirty="0">
                <a:solidFill>
                  <a:schemeClr val="bg1"/>
                </a:solidFill>
                <a:latin typeface="Valkyrie T3" pitchFamily="50" charset="0"/>
                <a:hlinkClick r:id="rId2"/>
              </a:rPr>
              <a:t>https://www.lexico.com/en/definition/paradigm </a:t>
            </a:r>
            <a:r>
              <a:rPr lang="en-PH" sz="1100" i="1" dirty="0">
                <a:solidFill>
                  <a:schemeClr val="bg1"/>
                </a:solidFill>
                <a:latin typeface="Valkyrie T3" pitchFamily="50" charset="0"/>
              </a:rPr>
              <a:t>Accessed August 28, 2020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B8929-5A03-4AF0-A3DD-CDEE397A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latin typeface="Quicksand Light SemiBold" pitchFamily="2" charset="0"/>
              </a:rPr>
              <a:t>"a worldview underlying the theories and methodology of a particular subject". </a:t>
            </a:r>
          </a:p>
          <a:p>
            <a:endParaRPr lang="en-US" sz="3200" dirty="0">
              <a:latin typeface="Quicksand Light SemiBold" pitchFamily="2" charset="0"/>
            </a:endParaRPr>
          </a:p>
          <a:p>
            <a:r>
              <a:rPr lang="en-US" sz="3200" dirty="0">
                <a:latin typeface="Quicksand Light SemiBold" pitchFamily="2" charset="0"/>
              </a:rPr>
              <a:t>It is a set of ideas and concepts that describe some way of thinking. </a:t>
            </a:r>
            <a:endParaRPr lang="en-PH" sz="3200" dirty="0">
              <a:latin typeface="Quicksand Ligh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6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AF5F4C5-42E4-4BA0-9856-9FF8563EC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81" y="1095632"/>
            <a:ext cx="6855638" cy="3976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9D324-061D-463B-8BCF-4CC6F8687064}"/>
              </a:ext>
            </a:extLst>
          </p:cNvPr>
          <p:cNvSpPr txBox="1"/>
          <p:nvPr/>
        </p:nvSpPr>
        <p:spPr>
          <a:xfrm>
            <a:off x="4365171" y="5635929"/>
            <a:ext cx="3461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>
                <a:solidFill>
                  <a:schemeClr val="bg1"/>
                </a:solidFill>
                <a:latin typeface="Avenir" pitchFamily="50" charset="0"/>
              </a:rPr>
              <a:t>paradigm shift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FE688-1371-45CE-9FD7-9F399443AB62}"/>
              </a:ext>
            </a:extLst>
          </p:cNvPr>
          <p:cNvSpPr txBox="1"/>
          <p:nvPr/>
        </p:nvSpPr>
        <p:spPr>
          <a:xfrm>
            <a:off x="3720124" y="6261511"/>
            <a:ext cx="87219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Heliocentrism and </a:t>
            </a:r>
            <a:r>
              <a:rPr lang="en-PH" sz="1100" i="1" dirty="0" err="1">
                <a:solidFill>
                  <a:schemeClr val="bg1"/>
                </a:solidFill>
                <a:latin typeface="Avenir" pitchFamily="50" charset="0"/>
              </a:rPr>
              <a:t>Geocentrism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 by </a:t>
            </a:r>
            <a:r>
              <a:rPr lang="en-PH" sz="1100" i="1" dirty="0" err="1">
                <a:solidFill>
                  <a:schemeClr val="bg1"/>
                </a:solidFill>
                <a:latin typeface="Avenir" pitchFamily="50" charset="0"/>
              </a:rPr>
              <a:t>Malin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en-PH" sz="1100" i="1" dirty="0" err="1">
                <a:solidFill>
                  <a:schemeClr val="bg1"/>
                </a:solidFill>
                <a:latin typeface="Avenir" pitchFamily="50" charset="0"/>
              </a:rPr>
              <a:t>Christersson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 </a:t>
            </a:r>
          </a:p>
          <a:p>
            <a:r>
              <a:rPr lang="en-PH" sz="1100" i="1" dirty="0">
                <a:solidFill>
                  <a:schemeClr val="bg1"/>
                </a:solidFill>
                <a:latin typeface="Avenir" pitchFamily="50" charset="0"/>
                <a:hlinkClick r:id="rId3"/>
              </a:rPr>
              <a:t>CC BY-NC-SA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  <a:hlinkClick r:id="rId4"/>
              </a:rPr>
              <a:t>https://malinchristersson.tumblr.com/post/136782569818/the-difference-between-an-easy-model-and-a</a:t>
            </a:r>
            <a:r>
              <a:rPr lang="en-PH" sz="1100" i="1" dirty="0">
                <a:solidFill>
                  <a:schemeClr val="bg1"/>
                </a:solidFill>
                <a:latin typeface="Avenir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739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BE63-EF56-4621-B1F6-8525010D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latin typeface="Quicksand Light SemiBold" pitchFamily="2" charset="0"/>
              </a:rPr>
              <a:t>what is  programming?</a:t>
            </a:r>
          </a:p>
        </p:txBody>
      </p:sp>
    </p:spTree>
    <p:extLst>
      <p:ext uri="{BB962C8B-B14F-4D97-AF65-F5344CB8AC3E}">
        <p14:creationId xmlns:p14="http://schemas.microsoft.com/office/powerpoint/2010/main" val="275072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EE61-E390-4080-8C47-9708C80C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PH" sz="4800" dirty="0">
                <a:latin typeface="Bebas Neue" panose="020B0606020202050201" pitchFamily="34" charset="0"/>
              </a:rPr>
              <a:t>Programming?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E76BD-F61B-49C1-AAD7-8562102B4F56}"/>
              </a:ext>
            </a:extLst>
          </p:cNvPr>
          <p:cNvSpPr txBox="1"/>
          <p:nvPr/>
        </p:nvSpPr>
        <p:spPr>
          <a:xfrm>
            <a:off x="4220309" y="6297329"/>
            <a:ext cx="7264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What is Computer Programming and How to Become a Computer Programmer, SNHU from </a:t>
            </a:r>
            <a:r>
              <a:rPr lang="en-US" sz="1100" i="1" dirty="0">
                <a:solidFill>
                  <a:schemeClr val="bg1"/>
                </a:solidFill>
                <a:hlinkClick r:id="rId2"/>
              </a:rPr>
              <a:t>https://www.snhu.edu/about-us/newsroom/2018/06/what-is-computer-programming</a:t>
            </a:r>
            <a:r>
              <a:rPr lang="en-US" sz="1100" i="1" dirty="0">
                <a:solidFill>
                  <a:schemeClr val="bg1"/>
                </a:solidFill>
              </a:rPr>
              <a:t> [Accessed August 28, 2020]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B8929-5A03-4AF0-A3DD-CDEE397A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sz="3200" dirty="0">
                <a:latin typeface="Quicksand Light SemiBold" pitchFamily="2" charset="0"/>
              </a:rPr>
              <a:t>"Computer programming is the process that professionals use to write code that instructs how a computer, application or software program performs. </a:t>
            </a:r>
          </a:p>
          <a:p>
            <a:endParaRPr lang="en-US" sz="3200" dirty="0">
              <a:latin typeface="Quicksand Light SemiBold" pitchFamily="2" charset="0"/>
            </a:endParaRPr>
          </a:p>
          <a:p>
            <a:r>
              <a:rPr lang="en-US" sz="3200" dirty="0">
                <a:latin typeface="Quicksand Light SemiBold" pitchFamily="2" charset="0"/>
              </a:rPr>
              <a:t>At its most basic, computer programming is a set of instructions to facilitate specific actions."</a:t>
            </a:r>
            <a:endParaRPr lang="en-PH" sz="3200" dirty="0">
              <a:latin typeface="Quicksand Ligh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79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0C2E-274D-41CB-9AD5-5BF938FF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840" y="865973"/>
            <a:ext cx="7740319" cy="5126053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latin typeface="Quicksand Light SemiBold" pitchFamily="2" charset="0"/>
              </a:rPr>
              <a:t>Step 1. </a:t>
            </a:r>
            <a:r>
              <a:rPr lang="en-US" sz="2800" b="0" dirty="0">
                <a:latin typeface="Quicksand Light SemiBold" pitchFamily="2" charset="0"/>
              </a:rPr>
              <a:t>Ask the user for a number</a:t>
            </a:r>
            <a:br>
              <a:rPr lang="en-US" sz="2800" dirty="0">
                <a:latin typeface="Quicksand Light SemiBold" pitchFamily="2" charset="0"/>
              </a:rPr>
            </a:br>
            <a:br>
              <a:rPr lang="en-US" sz="2800" dirty="0">
                <a:latin typeface="Quicksand Light SemiBold" pitchFamily="2" charset="0"/>
              </a:rPr>
            </a:br>
            <a:r>
              <a:rPr lang="en-US" sz="2800" dirty="0">
                <a:latin typeface="Quicksand Light SemiBold" pitchFamily="2" charset="0"/>
              </a:rPr>
              <a:t>Step 2. </a:t>
            </a:r>
            <a:r>
              <a:rPr lang="en-US" sz="2800" b="0" dirty="0">
                <a:latin typeface="Quicksand Light SemiBold" pitchFamily="2" charset="0"/>
              </a:rPr>
              <a:t>Store that number to a variable called x.</a:t>
            </a:r>
            <a:br>
              <a:rPr lang="en-US" sz="2800" dirty="0">
                <a:latin typeface="Quicksand Light SemiBold" pitchFamily="2" charset="0"/>
              </a:rPr>
            </a:br>
            <a:br>
              <a:rPr lang="en-US" sz="2800" dirty="0">
                <a:latin typeface="Quicksand Light SemiBold" pitchFamily="2" charset="0"/>
              </a:rPr>
            </a:br>
            <a:r>
              <a:rPr lang="en-US" sz="2800" dirty="0">
                <a:latin typeface="Quicksand Light SemiBold" pitchFamily="2" charset="0"/>
              </a:rPr>
              <a:t>Step 3. </a:t>
            </a:r>
            <a:r>
              <a:rPr lang="en-US" sz="2800" b="0" dirty="0">
                <a:latin typeface="Quicksand Light SemiBold" pitchFamily="2" charset="0"/>
              </a:rPr>
              <a:t>While x is greater than 7 do step 4 otherwise proceed</a:t>
            </a:r>
            <a:br>
              <a:rPr lang="en-US" sz="2800" dirty="0">
                <a:latin typeface="Quicksand Light SemiBold" pitchFamily="2" charset="0"/>
              </a:rPr>
            </a:br>
            <a:br>
              <a:rPr lang="en-US" sz="2800" dirty="0">
                <a:latin typeface="Quicksand Light SemiBold" pitchFamily="2" charset="0"/>
              </a:rPr>
            </a:br>
            <a:r>
              <a:rPr lang="en-US" sz="2800" dirty="0">
                <a:latin typeface="Quicksand Light SemiBold" pitchFamily="2" charset="0"/>
              </a:rPr>
              <a:t>Step 4. </a:t>
            </a:r>
            <a:r>
              <a:rPr lang="en-US" sz="2800" b="0" dirty="0">
                <a:latin typeface="Quicksand Light SemiBold" pitchFamily="2" charset="0"/>
              </a:rPr>
              <a:t>Subtract 7 to x and store the difference to x</a:t>
            </a:r>
            <a:br>
              <a:rPr lang="en-US" sz="2800" b="0" dirty="0">
                <a:latin typeface="Quicksand Light SemiBold" pitchFamily="2" charset="0"/>
              </a:rPr>
            </a:br>
            <a:br>
              <a:rPr lang="en-US" sz="2800" dirty="0">
                <a:latin typeface="Quicksand Light SemiBold" pitchFamily="2" charset="0"/>
              </a:rPr>
            </a:br>
            <a:r>
              <a:rPr lang="en-US" sz="2800" dirty="0">
                <a:latin typeface="Quicksand Light SemiBold" pitchFamily="2" charset="0"/>
              </a:rPr>
              <a:t>Step 5. </a:t>
            </a:r>
            <a:r>
              <a:rPr lang="en-US" sz="2800" b="0" dirty="0">
                <a:latin typeface="Quicksand Light SemiBold" pitchFamily="2" charset="0"/>
              </a:rPr>
              <a:t>Show the user the value of x</a:t>
            </a:r>
            <a:endParaRPr lang="en-PH" sz="2800" b="0" dirty="0">
              <a:latin typeface="Quicksand Ligh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94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AFEA-A4B2-41C2-9324-2EF6E19CD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latin typeface="Bebas Neue" panose="020B0606020202050201" pitchFamily="34" charset="0"/>
              </a:rPr>
              <a:t>Alternative To Imperative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883C-4DD2-4353-B37D-2427DB22B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Quicksand Light SemiBold" pitchFamily="2" charset="0"/>
              </a:rPr>
              <a:t>For someone who has been exposed to C, C++ and nothing else, you might feel that the natural way to code is the </a:t>
            </a:r>
            <a:r>
              <a:rPr lang="en-US" b="1" i="1" dirty="0">
                <a:latin typeface="Quicksand Light SemiBold" pitchFamily="2" charset="0"/>
              </a:rPr>
              <a:t>imperative</a:t>
            </a:r>
            <a:r>
              <a:rPr lang="en-US" i="1" dirty="0">
                <a:latin typeface="Quicksand Light SemiBold" pitchFamily="2" charset="0"/>
              </a:rPr>
              <a:t> </a:t>
            </a:r>
            <a:r>
              <a:rPr lang="en-US" dirty="0">
                <a:latin typeface="Quicksand Light SemiBold" pitchFamily="2" charset="0"/>
              </a:rPr>
              <a:t>way when in fact there are alternatives.</a:t>
            </a:r>
            <a:endParaRPr lang="en-PH" dirty="0">
              <a:latin typeface="Quicksand Ligh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95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EE61-E390-4080-8C47-9708C80C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PH" dirty="0">
                <a:latin typeface="Bebas Neue" panose="020B0606020202050201" pitchFamily="34" charset="0"/>
              </a:rPr>
              <a:t>Taxonomy of programming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E76BD-F61B-49C1-AAD7-8562102B4F56}"/>
              </a:ext>
            </a:extLst>
          </p:cNvPr>
          <p:cNvSpPr txBox="1"/>
          <p:nvPr/>
        </p:nvSpPr>
        <p:spPr>
          <a:xfrm>
            <a:off x="7751687" y="6297329"/>
            <a:ext cx="37333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chemeClr val="bg1"/>
                </a:solidFill>
                <a:latin typeface="Valkyrie T3" pitchFamily="50" charset="0"/>
              </a:rPr>
              <a:t>Programming Paradigms according to </a:t>
            </a:r>
            <a:r>
              <a:rPr lang="en-US" sz="1100" i="1" dirty="0" err="1">
                <a:solidFill>
                  <a:schemeClr val="bg1"/>
                </a:solidFill>
                <a:latin typeface="Valkyrie T3" pitchFamily="50" charset="0"/>
              </a:rPr>
              <a:t>VanRoy</a:t>
            </a:r>
            <a:endParaRPr lang="en-US" sz="1100" i="1" dirty="0">
              <a:solidFill>
                <a:schemeClr val="bg1"/>
              </a:solidFill>
              <a:latin typeface="Valkyrie T3" pitchFamily="50" charset="0"/>
            </a:endParaRPr>
          </a:p>
          <a:p>
            <a:pPr algn="r"/>
            <a:r>
              <a:rPr lang="en-US" sz="1100" i="1" dirty="0">
                <a:solidFill>
                  <a:schemeClr val="bg1"/>
                </a:solidFill>
                <a:latin typeface="Valkyrie T3" pitchFamily="50" charset="0"/>
              </a:rPr>
              <a:t>Programming Paradigms by </a:t>
            </a:r>
            <a:r>
              <a:rPr lang="en-US" sz="1100" i="1" dirty="0">
                <a:solidFill>
                  <a:schemeClr val="bg1"/>
                </a:solidFill>
                <a:latin typeface="Valkyrie T3" pitchFamily="50" charset="0"/>
                <a:hlinkClick r:id="rId2"/>
              </a:rPr>
              <a:t>MovGP0</a:t>
            </a:r>
            <a:r>
              <a:rPr lang="en-US" sz="1100" i="1" dirty="0">
                <a:solidFill>
                  <a:schemeClr val="bg1"/>
                </a:solidFill>
                <a:latin typeface="Valkyrie T3" pitchFamily="50" charset="0"/>
              </a:rPr>
              <a:t>  used under </a:t>
            </a:r>
            <a:r>
              <a:rPr lang="en-US" sz="1100" i="1" dirty="0">
                <a:solidFill>
                  <a:schemeClr val="bg1"/>
                </a:solidFill>
                <a:latin typeface="Valkyrie T3" pitchFamily="50" charset="0"/>
                <a:hlinkClick r:id="rId3"/>
              </a:rPr>
              <a:t>CC BY-SA</a:t>
            </a:r>
            <a:r>
              <a:rPr lang="en-US" sz="1100" i="1" dirty="0">
                <a:solidFill>
                  <a:schemeClr val="bg1"/>
                </a:solidFill>
                <a:latin typeface="Valkyrie T3" pitchFamily="50" charset="0"/>
              </a:rPr>
              <a:t> </a:t>
            </a:r>
            <a:endParaRPr lang="en-PH" sz="1100" i="1" dirty="0">
              <a:solidFill>
                <a:schemeClr val="bg1"/>
              </a:solidFill>
              <a:latin typeface="Valkyrie T3" pitchFamily="50" charset="0"/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759ED-32AD-4BDC-9B1A-99DD012D5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808" y="866775"/>
            <a:ext cx="5898647" cy="5124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3706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500</Words>
  <Application>Microsoft Office PowerPoint</Application>
  <PresentationFormat>Widescreen</PresentationFormat>
  <Paragraphs>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Avenir</vt:lpstr>
      <vt:lpstr>Bebas Neue</vt:lpstr>
      <vt:lpstr>Calibri</vt:lpstr>
      <vt:lpstr>Calibri Light</vt:lpstr>
      <vt:lpstr>Quicksand Light SemiBold</vt:lpstr>
      <vt:lpstr>Valkyrie T3</vt:lpstr>
      <vt:lpstr>Office Theme</vt:lpstr>
      <vt:lpstr>Programming  Paradigms   Introduction</vt:lpstr>
      <vt:lpstr>paradigm</vt:lpstr>
      <vt:lpstr>Paradigms</vt:lpstr>
      <vt:lpstr>PowerPoint Presentation</vt:lpstr>
      <vt:lpstr>what is  programming?</vt:lpstr>
      <vt:lpstr>Programming?</vt:lpstr>
      <vt:lpstr>Step 1. Ask the user for a number  Step 2. Store that number to a variable called x.  Step 3. While x is greater than 7 do step 4 otherwise proceed  Step 4. Subtract 7 to x and store the difference to x  Step 5. Show the user the value of x</vt:lpstr>
      <vt:lpstr>Alternative To Imperative</vt:lpstr>
      <vt:lpstr>Taxonomy of programming languages</vt:lpstr>
      <vt:lpstr>Four main paradigms</vt:lpstr>
      <vt:lpstr>Multi-paradigm Programming Languages</vt:lpstr>
      <vt:lpstr>Multi-paradigm Programming Languages</vt:lpstr>
      <vt:lpstr>Multi-paradigm Programming Languages</vt:lpstr>
      <vt:lpstr>Multi-paradigm Programming Languages</vt:lpstr>
      <vt:lpstr>References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Rubelito Abella</dc:creator>
  <cp:lastModifiedBy>Rub</cp:lastModifiedBy>
  <cp:revision>34</cp:revision>
  <dcterms:created xsi:type="dcterms:W3CDTF">2019-08-05T11:22:27Z</dcterms:created>
  <dcterms:modified xsi:type="dcterms:W3CDTF">2023-08-18T10:40:18Z</dcterms:modified>
</cp:coreProperties>
</file>